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Nanum Square Ultra-Bold" charset="1" panose="020B0600000101010101"/>
      <p:regular r:id="rId25"/>
    </p:embeddedFont>
    <p:embeddedFont>
      <p:font typeface="Source Han Sans KR Heavy" charset="1" panose="020B0A00000000000000"/>
      <p:regular r:id="rId26"/>
    </p:embeddedFont>
    <p:embeddedFont>
      <p:font typeface="Nanum Square Bold" charset="1" panose="020B0600000101010101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png" Type="http://schemas.openxmlformats.org/officeDocument/2006/relationships/image"/><Relationship Id="rId17" Target="../media/image55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40.png" Type="http://schemas.openxmlformats.org/officeDocument/2006/relationships/image"/><Relationship Id="rId20" Target="../media/image58.png" Type="http://schemas.openxmlformats.org/officeDocument/2006/relationships/image"/><Relationship Id="rId21" Target="../media/image59.svg" Type="http://schemas.openxmlformats.org/officeDocument/2006/relationships/image"/><Relationship Id="rId22" Target="../media/image60.png" Type="http://schemas.openxmlformats.org/officeDocument/2006/relationships/image"/><Relationship Id="rId23" Target="../media/image61.svg" Type="http://schemas.openxmlformats.org/officeDocument/2006/relationships/image"/><Relationship Id="rId24" Target="../media/image62.png" Type="http://schemas.openxmlformats.org/officeDocument/2006/relationships/image"/><Relationship Id="rId25" Target="../media/image63.svg" Type="http://schemas.openxmlformats.org/officeDocument/2006/relationships/image"/><Relationship Id="rId26" Target="../media/image64.png" Type="http://schemas.openxmlformats.org/officeDocument/2006/relationships/image"/><Relationship Id="rId27" Target="../media/image65.svg" Type="http://schemas.openxmlformats.org/officeDocument/2006/relationships/image"/><Relationship Id="rId28" Target="../media/image66.png" Type="http://schemas.openxmlformats.org/officeDocument/2006/relationships/image"/><Relationship Id="rId29" Target="../media/image67.svg" Type="http://schemas.openxmlformats.org/officeDocument/2006/relationships/image"/><Relationship Id="rId3" Target="../media/image41.svg" Type="http://schemas.openxmlformats.org/officeDocument/2006/relationships/image"/><Relationship Id="rId30" Target="../media/image68.png" Type="http://schemas.openxmlformats.org/officeDocument/2006/relationships/image"/><Relationship Id="rId31" Target="../media/image69.svg" Type="http://schemas.openxmlformats.org/officeDocument/2006/relationships/image"/><Relationship Id="rId32" Target="../media/image70.png" Type="http://schemas.openxmlformats.org/officeDocument/2006/relationships/image"/><Relationship Id="rId33" Target="../media/image71.svg" Type="http://schemas.openxmlformats.org/officeDocument/2006/relationships/image"/><Relationship Id="rId34" Target="../media/image72.png" Type="http://schemas.openxmlformats.org/officeDocument/2006/relationships/image"/><Relationship Id="rId35" Target="../media/image73.svg" Type="http://schemas.openxmlformats.org/officeDocument/2006/relationships/image"/><Relationship Id="rId36" Target="../media/image74.png" Type="http://schemas.openxmlformats.org/officeDocument/2006/relationships/image"/><Relationship Id="rId37" Target="../media/image75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28" r="-1562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6561534"/>
            <a:ext cx="9771437" cy="0"/>
          </a:xfrm>
          <a:prstGeom prst="line">
            <a:avLst/>
          </a:prstGeom>
          <a:ln cap="flat" w="3429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8700" y="778669"/>
            <a:ext cx="9771437" cy="578286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0" y="9258300"/>
            <a:ext cx="18288000" cy="1060295"/>
          </a:xfrm>
          <a:prstGeom prst="rect">
            <a:avLst/>
          </a:prstGeom>
          <a:solidFill>
            <a:srgbClr val="CCBAB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9537624"/>
            <a:ext cx="5235155" cy="38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발표자: 김은지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706885" y="9540727"/>
            <a:ext cx="4040928" cy="438930"/>
            <a:chOff x="0" y="0"/>
            <a:chExt cx="5387903" cy="585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5240" cy="585240"/>
            </a:xfrm>
            <a:custGeom>
              <a:avLst/>
              <a:gdLst/>
              <a:ahLst/>
              <a:cxnLst/>
              <a:rect r="r" b="b" t="t" l="l"/>
              <a:pathLst>
                <a:path h="585240" w="585240">
                  <a:moveTo>
                    <a:pt x="0" y="0"/>
                  </a:moveTo>
                  <a:lnTo>
                    <a:pt x="585240" y="0"/>
                  </a:lnTo>
                  <a:lnTo>
                    <a:pt x="585240" y="585240"/>
                  </a:lnTo>
                  <a:lnTo>
                    <a:pt x="0" y="585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37640" y="20840"/>
              <a:ext cx="4650263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Kollar International, s.r.o.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53208" y="1934805"/>
            <a:ext cx="7931921" cy="3844489"/>
            <a:chOff x="0" y="0"/>
            <a:chExt cx="10575895" cy="51259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0575895" cy="3240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b="true" sz="80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주택 구매의 7가지 주요 단계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19461"/>
              <a:ext cx="7551707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첫 주택 구매자를 위해 부동산 </a:t>
              </a:r>
            </a:p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개념을 쉽게 설명합니다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635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4300" y="685376"/>
            <a:ext cx="12228087" cy="3599202"/>
            <a:chOff x="0" y="0"/>
            <a:chExt cx="3430542" cy="10097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0542" cy="1009742"/>
            </a:xfrm>
            <a:custGeom>
              <a:avLst/>
              <a:gdLst/>
              <a:ahLst/>
              <a:cxnLst/>
              <a:rect r="r" b="b" t="t" l="l"/>
              <a:pathLst>
                <a:path h="1009742" w="3430542">
                  <a:moveTo>
                    <a:pt x="0" y="0"/>
                  </a:moveTo>
                  <a:lnTo>
                    <a:pt x="3430542" y="0"/>
                  </a:lnTo>
                  <a:lnTo>
                    <a:pt x="3430542" y="1009742"/>
                  </a:lnTo>
                  <a:lnTo>
                    <a:pt x="0" y="1009742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5026617"/>
            <a:ext cx="5044116" cy="2877359"/>
            <a:chOff x="0" y="0"/>
            <a:chExt cx="6725488" cy="38364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6725488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이용 가능한 대출 종류와 조건을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파악합니다.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05139"/>
              <a:ext cx="6725488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 b="true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실시간으로 </a:t>
              </a:r>
            </a:p>
            <a:p>
              <a:pPr algn="l">
                <a:lnSpc>
                  <a:spcPts val="2730"/>
                </a:lnSpc>
              </a:pPr>
              <a:r>
                <a:rPr lang="en-US" sz="2100" b="true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협력하여 팀 동료나 공동 발표자와 한 방에 </a:t>
              </a:r>
            </a:p>
            <a:p>
              <a:pPr algn="l">
                <a:lnSpc>
                  <a:spcPts val="2730"/>
                </a:lnSpc>
              </a:pPr>
              <a:r>
                <a:rPr lang="en-US" sz="2100" b="true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있는 것처럼 느낄 수 있습니다.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69671" y="5026617"/>
            <a:ext cx="5044116" cy="2953559"/>
            <a:chOff x="0" y="0"/>
            <a:chExt cx="6725488" cy="39380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6725488" cy="1725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계약금을 걸기 전에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대출이 얼마나 나오는지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먼저 확인해야 합니다.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63939"/>
              <a:ext cx="6725488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실시간 협력을 통해 업무를 공유하고 동시에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작업하여 강력한 프레젠테이션을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만들어보세요.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219200"/>
            <a:ext cx="10088232" cy="2531555"/>
            <a:chOff x="0" y="0"/>
            <a:chExt cx="13450976" cy="33754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22781"/>
              <a:ext cx="13450976" cy="192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본인이 마련할 수 있는 자금을 제대로 알아야 얼마나 대출을 받아야 할지도 알 수 있습니다. 이 과정을 통해 내 집 마련 </a:t>
              </a:r>
            </a:p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과정에 필요한 총 예산을 설정합니다.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3450976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스스로 마련가능한 자금 파악하기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56731" y="6463918"/>
            <a:ext cx="4840224" cy="4840224"/>
          </a:xfrm>
          <a:custGeom>
            <a:avLst/>
            <a:gdLst/>
            <a:ahLst/>
            <a:cxnLst/>
            <a:rect r="r" b="b" t="t" l="l"/>
            <a:pathLst>
              <a:path h="4840224" w="4840224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7471710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지역 </a:t>
            </a:r>
          </a:p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선택하기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255201"/>
            <a:ext cx="7471710" cy="2248709"/>
            <a:chOff x="0" y="0"/>
            <a:chExt cx="9962281" cy="29982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962281" cy="1289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직장과의 거리 또는 자녀의 통학 거리 등을 </a:t>
              </a:r>
            </a:p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고려해 지역을 선정합니다.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24139"/>
              <a:ext cx="9962281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모든 청중에게 간편하면서도 놀라운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프레젠테이션을 보여주세요. 1천 가지 이상의 전문적으로 만든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템플릿으로 어떠한 목표나 주제에도 알맞은 선택을 할 수 있습니다.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10287000"/>
            <a:chOff x="0" y="0"/>
            <a:chExt cx="2565313" cy="2885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65313" cy="2885978"/>
            </a:xfrm>
            <a:custGeom>
              <a:avLst/>
              <a:gdLst/>
              <a:ahLst/>
              <a:cxnLst/>
              <a:rect r="r" b="b" t="t" l="l"/>
              <a:pathLst>
                <a:path h="2885978" w="2565313">
                  <a:moveTo>
                    <a:pt x="0" y="0"/>
                  </a:moveTo>
                  <a:lnTo>
                    <a:pt x="2565313" y="0"/>
                  </a:lnTo>
                  <a:lnTo>
                    <a:pt x="2565313" y="2885978"/>
                  </a:lnTo>
                  <a:lnTo>
                    <a:pt x="0" y="2885978"/>
                  </a:lnTo>
                  <a:close/>
                </a:path>
              </a:pathLst>
            </a:custGeom>
            <a:solidFill>
              <a:srgbClr val="CCBAB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14732" y="2220378"/>
            <a:ext cx="6602535" cy="5846245"/>
          </a:xfrm>
          <a:custGeom>
            <a:avLst/>
            <a:gdLst/>
            <a:ahLst/>
            <a:cxnLst/>
            <a:rect r="r" b="b" t="t" l="l"/>
            <a:pathLst>
              <a:path h="5846245" w="6602535">
                <a:moveTo>
                  <a:pt x="0" y="0"/>
                </a:moveTo>
                <a:lnTo>
                  <a:pt x="6602536" y="0"/>
                </a:lnTo>
                <a:lnTo>
                  <a:pt x="6602536" y="5846244"/>
                </a:lnTo>
                <a:lnTo>
                  <a:pt x="0" y="5846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21520" y="6127467"/>
            <a:ext cx="471032" cy="672902"/>
          </a:xfrm>
          <a:custGeom>
            <a:avLst/>
            <a:gdLst/>
            <a:ahLst/>
            <a:cxnLst/>
            <a:rect r="r" b="b" t="t" l="l"/>
            <a:pathLst>
              <a:path h="672902" w="471032">
                <a:moveTo>
                  <a:pt x="0" y="0"/>
                </a:moveTo>
                <a:lnTo>
                  <a:pt x="471031" y="0"/>
                </a:lnTo>
                <a:lnTo>
                  <a:pt x="471031" y="672902"/>
                </a:lnTo>
                <a:lnTo>
                  <a:pt x="0" y="67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962900" cy="10287000"/>
          </a:xfrm>
          <a:custGeom>
            <a:avLst/>
            <a:gdLst/>
            <a:ahLst/>
            <a:cxnLst/>
            <a:rect r="r" b="b" t="t" l="l"/>
            <a:pathLst>
              <a:path h="10287000" w="7962900">
                <a:moveTo>
                  <a:pt x="0" y="0"/>
                </a:moveTo>
                <a:lnTo>
                  <a:pt x="7962900" y="0"/>
                </a:lnTo>
                <a:lnTo>
                  <a:pt x="7962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30" t="0" r="-34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29750" y="1706064"/>
            <a:ext cx="6788588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시중 매물 살펴보기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29750" y="2984593"/>
            <a:ext cx="6788588" cy="2734484"/>
            <a:chOff x="0" y="0"/>
            <a:chExt cx="9051451" cy="36459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051451" cy="192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중개인의 도움을 받아 </a:t>
              </a: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본인 조건에 맞는 매물을 직접 </a:t>
              </a: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방문하고 살펴봅니다.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71839"/>
              <a:ext cx="9051451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프레젠테이션에 장면 애니메이션과 전환을 적용하여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아이디어를 강조하고 기억하기 쉽게 만드세요.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29750" y="6217926"/>
            <a:ext cx="6788588" cy="2248709"/>
            <a:chOff x="0" y="0"/>
            <a:chExt cx="9051451" cy="29982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051451" cy="1289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중개사가 협상 과정에서 최선을 다해 줄 것이라고 믿고 맡깁니다.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24139"/>
              <a:ext cx="9051451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꽃가루 효과는 C를, 드럼 소리는 D를 방울 효과는 O를 눌러서 Canva 프레젠테이션과 함께 마법 같고 재미난 발표를 만들어 보세요.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89930" y="2852923"/>
            <a:ext cx="11087125" cy="12810754"/>
          </a:xfrm>
          <a:custGeom>
            <a:avLst/>
            <a:gdLst/>
            <a:ahLst/>
            <a:cxnLst/>
            <a:rect r="r" b="b" t="t" l="l"/>
            <a:pathLst>
              <a:path h="12810754" w="11087125">
                <a:moveTo>
                  <a:pt x="0" y="0"/>
                </a:moveTo>
                <a:lnTo>
                  <a:pt x="11087126" y="0"/>
                </a:lnTo>
                <a:lnTo>
                  <a:pt x="11087126" y="12810754"/>
                </a:lnTo>
                <a:lnTo>
                  <a:pt x="0" y="1281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85027"/>
            <a:ext cx="9122623" cy="6373273"/>
          </a:xfrm>
          <a:custGeom>
            <a:avLst/>
            <a:gdLst/>
            <a:ahLst/>
            <a:cxnLst/>
            <a:rect r="r" b="b" t="t" l="l"/>
            <a:pathLst>
              <a:path h="6373273" w="9122623">
                <a:moveTo>
                  <a:pt x="0" y="0"/>
                </a:moveTo>
                <a:lnTo>
                  <a:pt x="9122623" y="0"/>
                </a:lnTo>
                <a:lnTo>
                  <a:pt x="9122623" y="6373273"/>
                </a:lnTo>
                <a:lnTo>
                  <a:pt x="0" y="6373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594" t="-70928" r="-1837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9122623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기타 마감일을 기억하세요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500475" y="2885027"/>
            <a:ext cx="5470186" cy="2534459"/>
            <a:chOff x="0" y="0"/>
            <a:chExt cx="7293582" cy="33792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7293582" cy="1725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필요한 서류를 작성하고 대출 가능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여부(직접 살지 않을 경우 전·월세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가능 여부)를 확인합니다.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05139"/>
              <a:ext cx="7293582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프레젠테이션에 장면 애니메이션과 전환을 적용하여 아이디어를 강조하고 기억하기 쉽게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만드세요.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00475" y="6357813"/>
            <a:ext cx="5470186" cy="2534459"/>
            <a:chOff x="0" y="0"/>
            <a:chExt cx="7293582" cy="33792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7293582" cy="1725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갑작스러운 문제에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대처할 수 있도록 중개사와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적극적으로 소통합니다.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05139"/>
              <a:ext cx="7293582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꽃가루 효과는 C를, 드럼 소리는 D를 방울 효과는 O를 눌러서 Canva 프레젠테이션과 함께 마법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같고 재미난 발표를 만들어 보세요.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6300"/>
            <a:ext cx="6263094" cy="2614355"/>
            <a:chOff x="0" y="0"/>
            <a:chExt cx="8350792" cy="34858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8350792" cy="2265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집 상태 </a:t>
              </a:r>
            </a:p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점검하기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68867"/>
              <a:ext cx="8350792" cy="459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u="none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집 상태를 점검한 후 수리에 필요한 견적을 냅니다.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76349"/>
            <a:ext cx="6263094" cy="2115359"/>
            <a:chOff x="0" y="0"/>
            <a:chExt cx="8350792" cy="28204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8350792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흰개미 피해나 구조적 문제는 없는지 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꼼꼼히 살핍니다.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46339"/>
              <a:ext cx="8350792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실시간으로 협력하여 팀 동료나 공동 발표자와 한 방에 있는 것처럼 느낄 수 있습니다.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371541"/>
            <a:ext cx="6263094" cy="2191559"/>
            <a:chOff x="0" y="0"/>
            <a:chExt cx="8350792" cy="29220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8350792" cy="1725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필요한 수리 정도에 따라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한 번 더 협상 단계를 거칠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준비를 합니다.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05139"/>
              <a:ext cx="8350792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실시간 협력을 통해 업무를 공유하고 동시에 작업하여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강력한 프레젠테이션을 만들어보세요.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54643" y="0"/>
            <a:ext cx="9733357" cy="10287000"/>
          </a:xfrm>
          <a:custGeom>
            <a:avLst/>
            <a:gdLst/>
            <a:ahLst/>
            <a:cxnLst/>
            <a:rect r="r" b="b" t="t" l="l"/>
            <a:pathLst>
              <a:path h="10287000" w="9733357">
                <a:moveTo>
                  <a:pt x="0" y="0"/>
                </a:moveTo>
                <a:lnTo>
                  <a:pt x="9733357" y="0"/>
                </a:lnTo>
                <a:lnTo>
                  <a:pt x="97333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57" r="0" b="-20669"/>
            </a:stretch>
          </a:blipFill>
        </p:spPr>
      </p:sp>
      <p:sp>
        <p:nvSpPr>
          <p:cNvPr name="AutoShape 12" id="12"/>
          <p:cNvSpPr/>
          <p:nvPr/>
        </p:nvSpPr>
        <p:spPr>
          <a:xfrm rot="5400000">
            <a:off x="3315893" y="5048250"/>
            <a:ext cx="10287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995805" y="-995805"/>
            <a:ext cx="11092305" cy="11092305"/>
          </a:xfrm>
          <a:custGeom>
            <a:avLst/>
            <a:gdLst/>
            <a:ahLst/>
            <a:cxnLst/>
            <a:rect r="r" b="b" t="t" l="l"/>
            <a:pathLst>
              <a:path h="11092305" w="11092305">
                <a:moveTo>
                  <a:pt x="0" y="0"/>
                </a:moveTo>
                <a:lnTo>
                  <a:pt x="11092305" y="0"/>
                </a:lnTo>
                <a:lnTo>
                  <a:pt x="11092305" y="11092305"/>
                </a:lnTo>
                <a:lnTo>
                  <a:pt x="0" y="1109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5781" y="1362426"/>
            <a:ext cx="5264584" cy="7547396"/>
          </a:xfrm>
          <a:custGeom>
            <a:avLst/>
            <a:gdLst/>
            <a:ahLst/>
            <a:cxnLst/>
            <a:rect r="r" b="b" t="t" l="l"/>
            <a:pathLst>
              <a:path h="7547396" w="5264584">
                <a:moveTo>
                  <a:pt x="0" y="0"/>
                </a:moveTo>
                <a:lnTo>
                  <a:pt x="5264584" y="0"/>
                </a:lnTo>
                <a:lnTo>
                  <a:pt x="5264584" y="7547396"/>
                </a:lnTo>
                <a:lnTo>
                  <a:pt x="0" y="7547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70" t="0" r="-4655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275222"/>
            <a:ext cx="7942116" cy="3721805"/>
            <a:chOff x="0" y="0"/>
            <a:chExt cx="10589489" cy="49624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05023"/>
              <a:ext cx="10589489" cy="1289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법무사에 의뢰해서 또는 직접 소유권 이전 </a:t>
              </a:r>
            </a:p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등기를 완료합니다.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31067"/>
              <a:ext cx="10589489" cy="183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모든 청중에게 간편하면서도 놀라운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프레젠테이션을 보여주세요. 1천 가지 이상의 전문적으로 만든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템플릿으로 어떠한 목표나 주제에도 알맞은 선택을 할 수 있습니다.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글귀와 사진으로 맞춤화하여 나만의 템플릿으로 만드세요.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136015"/>
              <a:ext cx="10589489" cy="3392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잔금 지불하고 소유권 이전 등기하기</a:t>
              </a:r>
            </a:p>
            <a:p>
              <a:pPr algn="l">
                <a:lnSpc>
                  <a:spcPts val="672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B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99603" y="4174957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999603" y="3525116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63755" y="3587346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숙련된 부동산 중개사 찾기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999603" y="5060602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999603" y="4407830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9999603" y="5946247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999603" y="5290544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9999603" y="6831892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999603" y="6173258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9603" y="7055972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63755" y="4470060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스스로 마련할 수 있는 자금 정확히 파악하기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3755" y="5352774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지역 선택하기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3755" y="6235488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시중에 나온 매물 살펴보기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63755" y="7118202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대출 가능 여부 확인하기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9999603" y="7717538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9999603" y="8603183"/>
            <a:ext cx="7259697" cy="0"/>
          </a:xfrm>
          <a:prstGeom prst="line">
            <a:avLst/>
          </a:prstGeom>
          <a:ln cap="rnd" w="9525">
            <a:solidFill>
              <a:srgbClr val="FAFA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999603" y="7938686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3755" y="8000916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공부 서류 확인한 후 계약하기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99603" y="8821400"/>
            <a:ext cx="496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3755" y="8883630"/>
            <a:ext cx="513139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잔금 치르고 소유권 이전 등기하기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1028700" y="5029177"/>
            <a:ext cx="4118481" cy="5914268"/>
          </a:xfrm>
          <a:custGeom>
            <a:avLst/>
            <a:gdLst/>
            <a:ahLst/>
            <a:cxnLst/>
            <a:rect r="r" b="b" t="t" l="l"/>
            <a:pathLst>
              <a:path h="5914268" w="4118481">
                <a:moveTo>
                  <a:pt x="4118481" y="0"/>
                </a:moveTo>
                <a:lnTo>
                  <a:pt x="0" y="0"/>
                </a:lnTo>
                <a:lnTo>
                  <a:pt x="0" y="5914268"/>
                </a:lnTo>
                <a:lnTo>
                  <a:pt x="4118481" y="5914268"/>
                </a:lnTo>
                <a:lnTo>
                  <a:pt x="41184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1028700"/>
            <a:ext cx="7390444" cy="2938587"/>
            <a:chOff x="0" y="0"/>
            <a:chExt cx="9853925" cy="391811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613192"/>
              <a:ext cx="9853925" cy="1289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FFFFF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다음은 주택 구매자를 위한 간단한 </a:t>
              </a: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FFFFF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체크리스트입니다.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9853925" cy="2265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주택 구매 과정: </a:t>
              </a:r>
            </a:p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요약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4257"/>
            <a:ext cx="7109912" cy="2230120"/>
            <a:chOff x="0" y="0"/>
            <a:chExt cx="9479883" cy="29734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92580"/>
              <a:ext cx="9479883" cy="208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궁금한 점이나 요청, 설명이 필요한 부분이 있다면 전화나 이메일을 통해 문의해 </a:t>
              </a:r>
            </a:p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주세요.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479883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도움이 필요하신가요?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2630" y="-963669"/>
            <a:ext cx="6041143" cy="8476093"/>
          </a:xfrm>
          <a:custGeom>
            <a:avLst/>
            <a:gdLst/>
            <a:ahLst/>
            <a:cxnLst/>
            <a:rect r="r" b="b" t="t" l="l"/>
            <a:pathLst>
              <a:path h="8476093" w="6041143">
                <a:moveTo>
                  <a:pt x="0" y="0"/>
                </a:moveTo>
                <a:lnTo>
                  <a:pt x="6041143" y="0"/>
                </a:lnTo>
                <a:lnTo>
                  <a:pt x="6041143" y="8476093"/>
                </a:lnTo>
                <a:lnTo>
                  <a:pt x="0" y="847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80655"/>
            <a:ext cx="3617260" cy="828127"/>
            <a:chOff x="0" y="0"/>
            <a:chExt cx="4823014" cy="11041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9210"/>
              <a:ext cx="4823014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전화 번호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4429"/>
              <a:ext cx="4823014" cy="459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010-6454-7665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42040" y="8480655"/>
            <a:ext cx="3617260" cy="828127"/>
            <a:chOff x="0" y="0"/>
            <a:chExt cx="4823014" cy="110416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9210"/>
              <a:ext cx="4823014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이메일 주소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44429"/>
              <a:ext cx="4823014" cy="459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hello@umchungjoeun.kr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35370" y="8480655"/>
            <a:ext cx="3617260" cy="828127"/>
            <a:chOff x="0" y="0"/>
            <a:chExt cx="4823014" cy="110416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9210"/>
              <a:ext cx="4823014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웹사이트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4429"/>
              <a:ext cx="4823014" cy="459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www.umchungjoeun.kr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8202" y="3140455"/>
            <a:ext cx="1116291" cy="1603029"/>
          </a:xfrm>
          <a:custGeom>
            <a:avLst/>
            <a:gdLst/>
            <a:ahLst/>
            <a:cxnLst/>
            <a:rect r="r" b="b" t="t" l="l"/>
            <a:pathLst>
              <a:path h="1603029" w="1116291">
                <a:moveTo>
                  <a:pt x="0" y="0"/>
                </a:moveTo>
                <a:lnTo>
                  <a:pt x="1116291" y="0"/>
                </a:lnTo>
                <a:lnTo>
                  <a:pt x="1116291" y="1603028"/>
                </a:lnTo>
                <a:lnTo>
                  <a:pt x="0" y="160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1112" y="3140455"/>
            <a:ext cx="1148352" cy="1603029"/>
          </a:xfrm>
          <a:custGeom>
            <a:avLst/>
            <a:gdLst/>
            <a:ahLst/>
            <a:cxnLst/>
            <a:rect r="r" b="b" t="t" l="l"/>
            <a:pathLst>
              <a:path h="1603029" w="1148352">
                <a:moveTo>
                  <a:pt x="0" y="0"/>
                </a:moveTo>
                <a:lnTo>
                  <a:pt x="1148352" y="0"/>
                </a:lnTo>
                <a:lnTo>
                  <a:pt x="1148352" y="1603028"/>
                </a:lnTo>
                <a:lnTo>
                  <a:pt x="0" y="160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4115" y="3140455"/>
            <a:ext cx="1603029" cy="1603029"/>
          </a:xfrm>
          <a:custGeom>
            <a:avLst/>
            <a:gdLst/>
            <a:ahLst/>
            <a:cxnLst/>
            <a:rect r="r" b="b" t="t" l="l"/>
            <a:pathLst>
              <a:path h="1603029" w="1603029">
                <a:moveTo>
                  <a:pt x="0" y="0"/>
                </a:moveTo>
                <a:lnTo>
                  <a:pt x="1603029" y="0"/>
                </a:lnTo>
                <a:lnTo>
                  <a:pt x="1603029" y="1603028"/>
                </a:lnTo>
                <a:lnTo>
                  <a:pt x="0" y="1603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3710" y="5508112"/>
            <a:ext cx="1385275" cy="1385275"/>
          </a:xfrm>
          <a:custGeom>
            <a:avLst/>
            <a:gdLst/>
            <a:ahLst/>
            <a:cxnLst/>
            <a:rect r="r" b="b" t="t" l="l"/>
            <a:pathLst>
              <a:path h="1385275" w="1385275">
                <a:moveTo>
                  <a:pt x="0" y="0"/>
                </a:moveTo>
                <a:lnTo>
                  <a:pt x="1385274" y="0"/>
                </a:lnTo>
                <a:lnTo>
                  <a:pt x="1385274" y="1385275"/>
                </a:lnTo>
                <a:lnTo>
                  <a:pt x="0" y="1385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2651" y="5510631"/>
            <a:ext cx="1385275" cy="1380237"/>
          </a:xfrm>
          <a:custGeom>
            <a:avLst/>
            <a:gdLst/>
            <a:ahLst/>
            <a:cxnLst/>
            <a:rect r="r" b="b" t="t" l="l"/>
            <a:pathLst>
              <a:path h="1380237" w="1385275">
                <a:moveTo>
                  <a:pt x="0" y="0"/>
                </a:moveTo>
                <a:lnTo>
                  <a:pt x="1385274" y="0"/>
                </a:lnTo>
                <a:lnTo>
                  <a:pt x="1385274" y="1380237"/>
                </a:lnTo>
                <a:lnTo>
                  <a:pt x="0" y="13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2993" y="5508112"/>
            <a:ext cx="1385275" cy="1385275"/>
          </a:xfrm>
          <a:custGeom>
            <a:avLst/>
            <a:gdLst/>
            <a:ahLst/>
            <a:cxnLst/>
            <a:rect r="r" b="b" t="t" l="l"/>
            <a:pathLst>
              <a:path h="1385275" w="1385275">
                <a:moveTo>
                  <a:pt x="0" y="0"/>
                </a:moveTo>
                <a:lnTo>
                  <a:pt x="1385274" y="0"/>
                </a:lnTo>
                <a:lnTo>
                  <a:pt x="1385274" y="1385275"/>
                </a:lnTo>
                <a:lnTo>
                  <a:pt x="0" y="1385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1926" y="3140455"/>
            <a:ext cx="1142522" cy="1603029"/>
          </a:xfrm>
          <a:custGeom>
            <a:avLst/>
            <a:gdLst/>
            <a:ahLst/>
            <a:cxnLst/>
            <a:rect r="r" b="b" t="t" l="l"/>
            <a:pathLst>
              <a:path h="1603029" w="1142522">
                <a:moveTo>
                  <a:pt x="0" y="0"/>
                </a:moveTo>
                <a:lnTo>
                  <a:pt x="1142522" y="0"/>
                </a:lnTo>
                <a:lnTo>
                  <a:pt x="1142522" y="1603028"/>
                </a:lnTo>
                <a:lnTo>
                  <a:pt x="0" y="16030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3623" y="3648988"/>
            <a:ext cx="1742048" cy="585962"/>
          </a:xfrm>
          <a:custGeom>
            <a:avLst/>
            <a:gdLst/>
            <a:ahLst/>
            <a:cxnLst/>
            <a:rect r="r" b="b" t="t" l="l"/>
            <a:pathLst>
              <a:path h="585962" w="1742048">
                <a:moveTo>
                  <a:pt x="0" y="0"/>
                </a:moveTo>
                <a:lnTo>
                  <a:pt x="1742048" y="0"/>
                </a:lnTo>
                <a:lnTo>
                  <a:pt x="1742048" y="585962"/>
                </a:lnTo>
                <a:lnTo>
                  <a:pt x="0" y="5859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73617" y="5510631"/>
            <a:ext cx="1202061" cy="1380237"/>
          </a:xfrm>
          <a:custGeom>
            <a:avLst/>
            <a:gdLst/>
            <a:ahLst/>
            <a:cxnLst/>
            <a:rect r="r" b="b" t="t" l="l"/>
            <a:pathLst>
              <a:path h="1380237" w="1202061">
                <a:moveTo>
                  <a:pt x="0" y="0"/>
                </a:moveTo>
                <a:lnTo>
                  <a:pt x="1202061" y="0"/>
                </a:lnTo>
                <a:lnTo>
                  <a:pt x="1202061" y="1380237"/>
                </a:lnTo>
                <a:lnTo>
                  <a:pt x="0" y="13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55921" y="5510631"/>
            <a:ext cx="1194533" cy="1380237"/>
          </a:xfrm>
          <a:custGeom>
            <a:avLst/>
            <a:gdLst/>
            <a:ahLst/>
            <a:cxnLst/>
            <a:rect r="r" b="b" t="t" l="l"/>
            <a:pathLst>
              <a:path h="1380237" w="1194533">
                <a:moveTo>
                  <a:pt x="0" y="0"/>
                </a:moveTo>
                <a:lnTo>
                  <a:pt x="1194532" y="0"/>
                </a:lnTo>
                <a:lnTo>
                  <a:pt x="1194532" y="1380237"/>
                </a:lnTo>
                <a:lnTo>
                  <a:pt x="0" y="13802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95296" y="7800947"/>
            <a:ext cx="1362103" cy="1362103"/>
          </a:xfrm>
          <a:custGeom>
            <a:avLst/>
            <a:gdLst/>
            <a:ahLst/>
            <a:cxnLst/>
            <a:rect r="r" b="b" t="t" l="l"/>
            <a:pathLst>
              <a:path h="1362103" w="1362103">
                <a:moveTo>
                  <a:pt x="0" y="0"/>
                </a:moveTo>
                <a:lnTo>
                  <a:pt x="1362103" y="0"/>
                </a:lnTo>
                <a:lnTo>
                  <a:pt x="1362103" y="1362103"/>
                </a:lnTo>
                <a:lnTo>
                  <a:pt x="0" y="13621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43367" y="7870078"/>
            <a:ext cx="1223842" cy="1223842"/>
          </a:xfrm>
          <a:custGeom>
            <a:avLst/>
            <a:gdLst/>
            <a:ahLst/>
            <a:cxnLst/>
            <a:rect r="r" b="b" t="t" l="l"/>
            <a:pathLst>
              <a:path h="1223842" w="1223842">
                <a:moveTo>
                  <a:pt x="0" y="0"/>
                </a:moveTo>
                <a:lnTo>
                  <a:pt x="1223842" y="0"/>
                </a:lnTo>
                <a:lnTo>
                  <a:pt x="1223842" y="1223841"/>
                </a:lnTo>
                <a:lnTo>
                  <a:pt x="0" y="122384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73709" y="7870078"/>
            <a:ext cx="1223842" cy="1223842"/>
          </a:xfrm>
          <a:custGeom>
            <a:avLst/>
            <a:gdLst/>
            <a:ahLst/>
            <a:cxnLst/>
            <a:rect r="r" b="b" t="t" l="l"/>
            <a:pathLst>
              <a:path h="1223842" w="1223842">
                <a:moveTo>
                  <a:pt x="0" y="0"/>
                </a:moveTo>
                <a:lnTo>
                  <a:pt x="1223842" y="0"/>
                </a:lnTo>
                <a:lnTo>
                  <a:pt x="1223842" y="1223841"/>
                </a:lnTo>
                <a:lnTo>
                  <a:pt x="0" y="12238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62726" y="7870078"/>
            <a:ext cx="1223842" cy="1223842"/>
          </a:xfrm>
          <a:custGeom>
            <a:avLst/>
            <a:gdLst/>
            <a:ahLst/>
            <a:cxnLst/>
            <a:rect r="r" b="b" t="t" l="l"/>
            <a:pathLst>
              <a:path h="1223842" w="1223842">
                <a:moveTo>
                  <a:pt x="0" y="0"/>
                </a:moveTo>
                <a:lnTo>
                  <a:pt x="1223842" y="0"/>
                </a:lnTo>
                <a:lnTo>
                  <a:pt x="1223842" y="1223841"/>
                </a:lnTo>
                <a:lnTo>
                  <a:pt x="0" y="12238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41266" y="7870078"/>
            <a:ext cx="1223842" cy="1223842"/>
          </a:xfrm>
          <a:custGeom>
            <a:avLst/>
            <a:gdLst/>
            <a:ahLst/>
            <a:cxnLst/>
            <a:rect r="r" b="b" t="t" l="l"/>
            <a:pathLst>
              <a:path h="1223842" w="1223842">
                <a:moveTo>
                  <a:pt x="0" y="0"/>
                </a:moveTo>
                <a:lnTo>
                  <a:pt x="1223842" y="0"/>
                </a:lnTo>
                <a:lnTo>
                  <a:pt x="1223842" y="1223841"/>
                </a:lnTo>
                <a:lnTo>
                  <a:pt x="0" y="122384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876394" y="3140455"/>
            <a:ext cx="1742536" cy="1333832"/>
          </a:xfrm>
          <a:custGeom>
            <a:avLst/>
            <a:gdLst/>
            <a:ahLst/>
            <a:cxnLst/>
            <a:rect r="r" b="b" t="t" l="l"/>
            <a:pathLst>
              <a:path h="1333832" w="1742536">
                <a:moveTo>
                  <a:pt x="0" y="0"/>
                </a:moveTo>
                <a:lnTo>
                  <a:pt x="1742536" y="0"/>
                </a:lnTo>
                <a:lnTo>
                  <a:pt x="1742536" y="1333831"/>
                </a:lnTo>
                <a:lnTo>
                  <a:pt x="0" y="133383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91944" y="5430781"/>
            <a:ext cx="1726985" cy="1460088"/>
          </a:xfrm>
          <a:custGeom>
            <a:avLst/>
            <a:gdLst/>
            <a:ahLst/>
            <a:cxnLst/>
            <a:rect r="r" b="b" t="t" l="l"/>
            <a:pathLst>
              <a:path h="1460088" w="1726985">
                <a:moveTo>
                  <a:pt x="0" y="0"/>
                </a:moveTo>
                <a:lnTo>
                  <a:pt x="1726986" y="0"/>
                </a:lnTo>
                <a:lnTo>
                  <a:pt x="1726986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49164" y="7633832"/>
            <a:ext cx="1612546" cy="1460088"/>
          </a:xfrm>
          <a:custGeom>
            <a:avLst/>
            <a:gdLst/>
            <a:ahLst/>
            <a:cxnLst/>
            <a:rect r="r" b="b" t="t" l="l"/>
            <a:pathLst>
              <a:path h="1460088" w="1612546">
                <a:moveTo>
                  <a:pt x="0" y="0"/>
                </a:moveTo>
                <a:lnTo>
                  <a:pt x="1612546" y="0"/>
                </a:lnTo>
                <a:lnTo>
                  <a:pt x="1612546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086952" y="821568"/>
            <a:ext cx="10112763" cy="1437723"/>
            <a:chOff x="0" y="0"/>
            <a:chExt cx="13483684" cy="191696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457223"/>
              <a:ext cx="13483684" cy="459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프레젠테이션에 다음 아이콘과 일러스트레이션을 사용하세요. 즐겁게 디자인하세요!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05392" y="-9525"/>
              <a:ext cx="10672900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자료 페이지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0350" y="0"/>
            <a:ext cx="9897650" cy="10287000"/>
            <a:chOff x="0" y="0"/>
            <a:chExt cx="3348094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8094" cy="3479800"/>
            </a:xfrm>
            <a:custGeom>
              <a:avLst/>
              <a:gdLst/>
              <a:ahLst/>
              <a:cxnLst/>
              <a:rect r="r" b="b" t="t" l="l"/>
              <a:pathLst>
                <a:path h="3479800" w="3348094">
                  <a:moveTo>
                    <a:pt x="0" y="0"/>
                  </a:moveTo>
                  <a:lnTo>
                    <a:pt x="3348094" y="0"/>
                  </a:lnTo>
                  <a:lnTo>
                    <a:pt x="334809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CCBAB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754402" y="418055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꽃가루 효과는 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50901" y="558956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드럼 소리 효과는 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54402" y="558956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물방울 효과는 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0901" y="2771540"/>
            <a:ext cx="688075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타이머 설정은 0~9까지의 숫자를 누르세요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50901" y="418055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흐릿한 효과는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0901" y="699857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음소거는 Q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4402" y="6998570"/>
            <a:ext cx="3473047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FFFF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닫기는 X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119839"/>
            <a:ext cx="5655063" cy="2047323"/>
            <a:chOff x="0" y="0"/>
            <a:chExt cx="7540084" cy="27297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84223"/>
              <a:ext cx="7540084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마법 같고 재미난 발표를 경험하세요. 발표 모드에서 다음 키를 누르세요!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8255"/>
              <a:ext cx="7540084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자료 페이지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56" y="1028700"/>
            <a:ext cx="8577447" cy="1475198"/>
            <a:chOff x="0" y="0"/>
            <a:chExt cx="11436597" cy="196693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1436597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의제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84517"/>
              <a:ext cx="11436597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오늘 프레젠테이션 개요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261457"/>
            <a:ext cx="3295771" cy="1306598"/>
            <a:chOff x="0" y="0"/>
            <a:chExt cx="4394362" cy="17421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57177"/>
              <a:ext cx="4394362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부동산 중개사 소개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3983" y="-40640"/>
              <a:ext cx="4350379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CCBAB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02985" y="7261457"/>
            <a:ext cx="3341015" cy="1813800"/>
            <a:chOff x="0" y="0"/>
            <a:chExt cx="4454687" cy="2418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0640"/>
              <a:ext cx="4454687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32406"/>
              <a:ext cx="4454687" cy="1385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주택 구매 </a:t>
              </a:r>
            </a:p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프로세스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08128" y="0"/>
            <a:ext cx="6632309" cy="9258300"/>
          </a:xfrm>
          <a:custGeom>
            <a:avLst/>
            <a:gdLst/>
            <a:ahLst/>
            <a:cxnLst/>
            <a:rect r="r" b="b" t="t" l="l"/>
            <a:pathLst>
              <a:path h="9258300" w="6632309">
                <a:moveTo>
                  <a:pt x="0" y="0"/>
                </a:moveTo>
                <a:lnTo>
                  <a:pt x="6632310" y="0"/>
                </a:lnTo>
                <a:lnTo>
                  <a:pt x="663231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267183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부동산 중개사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859714"/>
            <a:ext cx="5898932" cy="3398586"/>
            <a:chOff x="0" y="0"/>
            <a:chExt cx="7865243" cy="45314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55320"/>
              <a:ext cx="7865243" cy="1385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안녕하십니까? 예성 인터내셔널 </a:t>
              </a:r>
            </a:p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공인 부동산 중개사 김은지입니다.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69440"/>
              <a:ext cx="786524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저는 15년 이상의 전문 중개사 경력을 보유하고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있습니다.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14507"/>
              <a:ext cx="786524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제 목표는 고객분들이 걱정이나 스트레스 없이 즐겁게 주택을 구입하도록 도와드리는 것입니다.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47694" y="0"/>
            <a:ext cx="8940306" cy="10287000"/>
            <a:chOff x="0" y="0"/>
            <a:chExt cx="1192040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32712" t="47256" r="37107" b="653"/>
            <a:stretch>
              <a:fillRect/>
            </a:stretch>
          </p:blipFill>
          <p:spPr>
            <a:xfrm flipH="false" flipV="false">
              <a:off x="0" y="0"/>
              <a:ext cx="11920408" cy="13716000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544902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경력 하이라이트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067726"/>
            <a:ext cx="4740070" cy="2379160"/>
            <a:chOff x="0" y="0"/>
            <a:chExt cx="6320093" cy="31722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00837"/>
              <a:ext cx="6320093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공인중개사 시험 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통과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6320093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2002년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55274"/>
              <a:ext cx="632009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  <a:hlinkClick r:id="rId2" tooltip="https://docs.google.com/spreadsheets/d/1DUF2isFWsqVSYhbaACYtbgcLi_YjDqpE3GLQIVgkKQg/edit#gid=69851113"/>
                </a:rPr>
                <a:t>언제, 어디서나 발표할 수 있도록 Canva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  <a:hlinkClick r:id="rId3" tooltip="https://docs.google.com/spreadsheets/d/1DUF2isFWsqVSYhbaACYtbgcLi_YjDqpE3GLQIVgkKQg/edit#gid=69851113"/>
                </a:rPr>
                <a:t>프레젠테이션으로 미리 녹화하세요.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283275"/>
            <a:ext cx="4740070" cy="2379160"/>
            <a:chOff x="0" y="0"/>
            <a:chExt cx="6320093" cy="317221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00837"/>
              <a:ext cx="6320093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김앤박 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부동산 중개사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320093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2005년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55274"/>
              <a:ext cx="632009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프레젠테이션 발표 소리 또는 녹음 파일을 직접 추가하세요.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33532" y="3067726"/>
            <a:ext cx="4740070" cy="2379160"/>
            <a:chOff x="0" y="0"/>
            <a:chExt cx="6320093" cy="31722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00837"/>
              <a:ext cx="6320093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예성 인터내셔널 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입사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6320093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2010년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55274"/>
              <a:ext cx="632009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  <a:hlinkClick r:id="rId4" tooltip="https://docs.google.com/spreadsheets/d/1DUF2isFWsqVSYhbaACYtbgcLi_YjDqpE3GLQIVgkKQg/edit#gid=69851113"/>
                </a:rPr>
                <a:t>1회성 이벤트보다 관객을 사로잡는 데 훨씬 효과적입니다.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33532" y="6283275"/>
            <a:ext cx="4740070" cy="2376206"/>
            <a:chOff x="0" y="0"/>
            <a:chExt cx="6320093" cy="316827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00837"/>
              <a:ext cx="6320093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부동산자산관리사 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시험 통과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320093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2020년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251335"/>
              <a:ext cx="632009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  <a:hlinkClick r:id="rId5" tooltip="https://docs.google.com/spreadsheets/d/1DUF2isFWsqVSYhbaACYtbgcLi_YjDqpE3GLQIVgkKQg/edit#gid=69851113"/>
                </a:rPr>
                <a:t>실시간 Q&amp;A를 사용하여 청중의 참여도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  <a:hlinkClick r:id="rId6" tooltip="https://docs.google.com/spreadsheets/d/1DUF2isFWsqVSYhbaACYtbgcLi_YjDqpE3GLQIVgkKQg/edit#gid=69851113"/>
                </a:rPr>
                <a:t>높이기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19230" y="3067726"/>
            <a:ext cx="4854039" cy="2379160"/>
            <a:chOff x="0" y="0"/>
            <a:chExt cx="6472052" cy="317221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800837"/>
              <a:ext cx="6320093" cy="1156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상도동 펜트하우스 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120억 원에 판매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6472052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CCBAB0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2021년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255274"/>
              <a:ext cx="6320093" cy="91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청중이 자신의 기기에서 답할 수 있는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설문조사와 질문을 보내보세요.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3642849" y="5664150"/>
            <a:ext cx="5893426" cy="6766981"/>
          </a:xfrm>
          <a:custGeom>
            <a:avLst/>
            <a:gdLst/>
            <a:ahLst/>
            <a:cxnLst/>
            <a:rect r="r" b="b" t="t" l="l"/>
            <a:pathLst>
              <a:path h="6766981" w="5893426">
                <a:moveTo>
                  <a:pt x="5893426" y="0"/>
                </a:moveTo>
                <a:lnTo>
                  <a:pt x="0" y="0"/>
                </a:lnTo>
                <a:lnTo>
                  <a:pt x="0" y="6766981"/>
                </a:lnTo>
                <a:lnTo>
                  <a:pt x="5893426" y="6766981"/>
                </a:lnTo>
                <a:lnTo>
                  <a:pt x="58934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51" r="-270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080538"/>
            <a:ext cx="10461585" cy="6125924"/>
            <a:chOff x="0" y="0"/>
            <a:chExt cx="2934957" cy="1718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4957" cy="1718604"/>
            </a:xfrm>
            <a:custGeom>
              <a:avLst/>
              <a:gdLst/>
              <a:ahLst/>
              <a:cxnLst/>
              <a:rect r="r" b="b" t="t" l="l"/>
              <a:pathLst>
                <a:path h="1718604" w="2934957">
                  <a:moveTo>
                    <a:pt x="0" y="0"/>
                  </a:moveTo>
                  <a:lnTo>
                    <a:pt x="2934957" y="0"/>
                  </a:lnTo>
                  <a:lnTo>
                    <a:pt x="2934957" y="1718604"/>
                  </a:lnTo>
                  <a:lnTo>
                    <a:pt x="0" y="1718604"/>
                  </a:lnTo>
                  <a:close/>
                </a:path>
              </a:pathLst>
            </a:custGeom>
            <a:solidFill>
              <a:srgbClr val="FFFFFF">
                <a:alpha val="93725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134753"/>
            <a:ext cx="8669389" cy="4084168"/>
            <a:chOff x="0" y="0"/>
            <a:chExt cx="11559185" cy="544555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28213"/>
              <a:ext cx="11559185" cy="192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</a:p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실시간 시장 데이터와 정확한 분석을 제공하여 </a:t>
              </a:r>
            </a:p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고객이 최고의 거래를 성사할 수 있도록 돕습니다.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69595"/>
              <a:ext cx="11559185" cy="4520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제 전문 분야는 은퇴한 </a:t>
              </a:r>
            </a:p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사람들을 위해 저렴하면서도 고급스러운 주택을 찾아주는 것입니다.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91680"/>
            <a:ext cx="4145367" cy="2968499"/>
            <a:chOff x="0" y="0"/>
            <a:chExt cx="5527156" cy="39579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06" t="0" r="3306" b="0"/>
            <a:stretch>
              <a:fillRect/>
            </a:stretch>
          </p:blipFill>
          <p:spPr>
            <a:xfrm flipH="false" flipV="false">
              <a:off x="0" y="0"/>
              <a:ext cx="5527156" cy="395799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6787336"/>
            <a:ext cx="4145367" cy="1988616"/>
            <a:chOff x="0" y="0"/>
            <a:chExt cx="5527156" cy="26514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527156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Kian Graham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0148"/>
              <a:ext cx="5527156" cy="183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"추천 글은 귀사의 브랜드를 좋아하는 사람들이 간략히 전하는 말입니다.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귀사의 서비스로 고객을 유치하는 데 적격인 매체죠."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2250146" cy="1426210"/>
            <a:chOff x="0" y="0"/>
            <a:chExt cx="16333528" cy="19016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6333528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고객 추천의 글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19200"/>
              <a:ext cx="16333528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제 서비스에 대한 은퇴 고객의 추천사를 확인하세요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80817" y="3491680"/>
            <a:ext cx="4145367" cy="2968499"/>
            <a:chOff x="0" y="0"/>
            <a:chExt cx="5527156" cy="395799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0724" t="0" r="10724" b="0"/>
            <a:stretch>
              <a:fillRect/>
            </a:stretch>
          </p:blipFill>
          <p:spPr>
            <a:xfrm flipH="false" flipV="false">
              <a:off x="0" y="0"/>
              <a:ext cx="5527156" cy="395799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6880817" y="6787336"/>
            <a:ext cx="4145367" cy="1986110"/>
            <a:chOff x="0" y="0"/>
            <a:chExt cx="5527156" cy="264814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5527156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Larissa Charter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16806"/>
              <a:ext cx="5527156" cy="183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"추천 글은 귀사의 브랜드를 좋아하는 사람들이 간략히 전하는 말입니다.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귀사의 서비스로 고객을 유치하는 데 적격인 매체죠."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97846" y="3491680"/>
            <a:ext cx="3980454" cy="2968499"/>
            <a:chOff x="0" y="0"/>
            <a:chExt cx="5307272" cy="395799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11351" t="17299" r="14719" b="0"/>
            <a:stretch>
              <a:fillRect/>
            </a:stretch>
          </p:blipFill>
          <p:spPr>
            <a:xfrm flipH="false" flipV="false">
              <a:off x="0" y="0"/>
              <a:ext cx="5307272" cy="3957998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2897846" y="6787336"/>
            <a:ext cx="3980454" cy="2329010"/>
            <a:chOff x="0" y="0"/>
            <a:chExt cx="5307272" cy="310534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5307272" cy="68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b="true" sz="3200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김혁진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16806"/>
              <a:ext cx="5307272" cy="183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"추천 글은 귀사의 브랜드를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좋아하는 사람들이 간략히 전하는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말입니다. 귀사의 서비스로 고객을 유치하는 데 적격인 매체죠."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0884" y="6262953"/>
            <a:ext cx="5261568" cy="5990695"/>
            <a:chOff x="0" y="0"/>
            <a:chExt cx="7015424" cy="7987593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139611" y="0"/>
              <a:ext cx="5875813" cy="5875813"/>
            </a:xfrm>
            <a:custGeom>
              <a:avLst/>
              <a:gdLst/>
              <a:ahLst/>
              <a:cxnLst/>
              <a:rect r="r" b="b" t="t" l="l"/>
              <a:pathLst>
                <a:path h="5875813" w="5875813">
                  <a:moveTo>
                    <a:pt x="0" y="0"/>
                  </a:moveTo>
                  <a:lnTo>
                    <a:pt x="5875813" y="0"/>
                  </a:lnTo>
                  <a:lnTo>
                    <a:pt x="5875813" y="5875813"/>
                  </a:lnTo>
                  <a:lnTo>
                    <a:pt x="0" y="587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0" y="2111779"/>
              <a:ext cx="5875813" cy="5875813"/>
            </a:xfrm>
            <a:custGeom>
              <a:avLst/>
              <a:gdLst/>
              <a:ahLst/>
              <a:cxnLst/>
              <a:rect r="r" b="b" t="t" l="l"/>
              <a:pathLst>
                <a:path h="5875813" w="5875813">
                  <a:moveTo>
                    <a:pt x="0" y="0"/>
                  </a:moveTo>
                  <a:lnTo>
                    <a:pt x="5875813" y="0"/>
                  </a:lnTo>
                  <a:lnTo>
                    <a:pt x="5875813" y="5875814"/>
                  </a:lnTo>
                  <a:lnTo>
                    <a:pt x="0" y="5875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32677" y="0"/>
            <a:ext cx="11055323" cy="10287000"/>
            <a:chOff x="0" y="0"/>
            <a:chExt cx="1474043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0023" t="0" r="10023" b="0"/>
            <a:stretch>
              <a:fillRect/>
            </a:stretch>
          </p:blipFill>
          <p:spPr>
            <a:xfrm flipH="false" flipV="false">
              <a:off x="0" y="0"/>
              <a:ext cx="4828810" cy="905933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13998" t="0" r="13998" b="0"/>
            <a:stretch>
              <a:fillRect/>
            </a:stretch>
          </p:blipFill>
          <p:spPr>
            <a:xfrm flipH="false" flipV="false">
              <a:off x="4955810" y="0"/>
              <a:ext cx="9784620" cy="905933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29513" r="0" b="29513"/>
            <a:stretch>
              <a:fillRect/>
            </a:stretch>
          </p:blipFill>
          <p:spPr>
            <a:xfrm flipH="false" flipV="false">
              <a:off x="0" y="9186333"/>
              <a:ext cx="7370215" cy="452966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6194"/>
            <a:stretch>
              <a:fillRect/>
            </a:stretch>
          </p:blipFill>
          <p:spPr>
            <a:xfrm flipH="false" flipV="false">
              <a:off x="7497215" y="9186333"/>
              <a:ext cx="7243215" cy="4529667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4884040" cy="3563159"/>
            <a:chOff x="0" y="0"/>
            <a:chExt cx="6512053" cy="475087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6512053" cy="192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937F74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고객이 원하는 집이 주택이든 중심가 아파트이든 고객에게 딱 맞는 집을 찾아드립니다.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19539"/>
              <a:ext cx="6512053" cy="13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꽃가루 효과는 C를, 드럼 소리는 D를 방울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효과는 O를 눌러서 Canva 프레젠테이션과 함께 마법 같고 재미난 발표를 만들어 보세요.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3500" y="1028700"/>
            <a:ext cx="13081000" cy="3218202"/>
            <a:chOff x="0" y="0"/>
            <a:chExt cx="3669823" cy="9028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9823" cy="902854"/>
            </a:xfrm>
            <a:custGeom>
              <a:avLst/>
              <a:gdLst/>
              <a:ahLst/>
              <a:cxnLst/>
              <a:rect r="r" b="b" t="t" l="l"/>
              <a:pathLst>
                <a:path h="902854" w="3669823">
                  <a:moveTo>
                    <a:pt x="0" y="0"/>
                  </a:moveTo>
                  <a:lnTo>
                    <a:pt x="3669823" y="0"/>
                  </a:lnTo>
                  <a:lnTo>
                    <a:pt x="3669823" y="902854"/>
                  </a:lnTo>
                  <a:lnTo>
                    <a:pt x="0" y="90285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21111" y="1892435"/>
            <a:ext cx="9845777" cy="1560005"/>
            <a:chOff x="0" y="0"/>
            <a:chExt cx="13127703" cy="208000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22781"/>
              <a:ext cx="13127703" cy="64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주택 구매의 7가지 주요 단계는 다음과 같습니다.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127703" cy="11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937F74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주택 구매 프로세스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CCB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66119" y="0"/>
            <a:ext cx="9741905" cy="10096500"/>
          </a:xfrm>
          <a:custGeom>
            <a:avLst/>
            <a:gdLst/>
            <a:ahLst/>
            <a:cxnLst/>
            <a:rect r="r" b="b" t="t" l="l"/>
            <a:pathLst>
              <a:path h="10096500" w="9741905">
                <a:moveTo>
                  <a:pt x="0" y="0"/>
                </a:moveTo>
                <a:lnTo>
                  <a:pt x="9741905" y="0"/>
                </a:lnTo>
                <a:lnTo>
                  <a:pt x="9741905" y="10096500"/>
                </a:lnTo>
                <a:lnTo>
                  <a:pt x="0" y="1009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35" t="0" r="-5231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57135"/>
            <a:ext cx="5632847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공인 부동산 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937F74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중개사 찾기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5632847" cy="3420284"/>
            <a:chOff x="0" y="0"/>
            <a:chExt cx="7510462" cy="45603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510462" cy="192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숙련된 중개사는 고객을 훌륭한 </a:t>
              </a:r>
            </a:p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474242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매물과 신뢰할 수 있는 판매자에게 연결해 드립니다.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71839"/>
              <a:ext cx="7510462" cy="2745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Canva 프레젠테이션으로 모든 청중에게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간편하면서도 놀라운 프레젠테이션을 보여주세요.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1천 가지 이상의 전문적으로 만든 템플릿으로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어떠한 목표나 주제에도 알맞은 선택을 할 수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있습니다. 글귀와 사진으로 맞춤화하여 나만의 </a:t>
              </a:r>
            </a:p>
            <a:p>
              <a:pPr algn="l">
                <a:lnSpc>
                  <a:spcPts val="2730"/>
                </a:lnSpc>
              </a:pPr>
              <a:r>
                <a:rPr lang="en-US" b="true" sz="2100">
                  <a:solidFill>
                    <a:srgbClr val="47424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템플릿으로 만드세요.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DAGYSXJYef8</dc:identifier>
  <dcterms:modified xsi:type="dcterms:W3CDTF">2011-08-01T06:04:30Z</dcterms:modified>
  <cp:revision>1</cp:revision>
  <dc:title>갈색 및 베이지색 얇은 기하학적 선 구매자 프레젠테이션 매물 프레젠테이션</dc:title>
</cp:coreProperties>
</file>